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7"/>
  </p:notesMasterIdLst>
  <p:sldIdLst>
    <p:sldId id="256" r:id="rId2"/>
    <p:sldId id="258" r:id="rId3"/>
    <p:sldId id="259" r:id="rId4"/>
    <p:sldId id="260" r:id="rId5"/>
    <p:sldId id="261" r:id="rId6"/>
    <p:sldId id="262" r:id="rId7"/>
    <p:sldId id="257" r:id="rId8"/>
    <p:sldId id="263" r:id="rId9"/>
    <p:sldId id="271" r:id="rId10"/>
    <p:sldId id="272" r:id="rId11"/>
    <p:sldId id="265" r:id="rId12"/>
    <p:sldId id="273" r:id="rId13"/>
    <p:sldId id="274" r:id="rId14"/>
    <p:sldId id="264" r:id="rId15"/>
    <p:sldId id="267" r:id="rId16"/>
    <p:sldId id="270" r:id="rId17"/>
    <p:sldId id="266" r:id="rId18"/>
    <p:sldId id="268" r:id="rId19"/>
    <p:sldId id="269" r:id="rId20"/>
    <p:sldId id="275" r:id="rId21"/>
    <p:sldId id="278" r:id="rId22"/>
    <p:sldId id="276" r:id="rId23"/>
    <p:sldId id="277" r:id="rId24"/>
    <p:sldId id="279" r:id="rId25"/>
    <p:sldId id="280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-2838" y="-9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26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182031-078A-4221-A4A2-6A5A72B73FB3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5F49E2-F4C2-4133-81E7-26A2804DA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107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Removing people from the Warsaw</a:t>
            </a:r>
            <a:r>
              <a:rPr lang="en-US" baseline="0" dirty="0" smtClean="0"/>
              <a:t> Ghetto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F49E2-F4C2-4133-81E7-26A2804DA2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480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Religious Observance:  Dedicating a new</a:t>
            </a:r>
            <a:r>
              <a:rPr lang="en-US" baseline="0" dirty="0" smtClean="0"/>
              <a:t> Torah Scroll in the Lodz Ghetto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F49E2-F4C2-4133-81E7-26A2804DA21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9508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Religious Observance/Education:  Children praying</a:t>
            </a:r>
            <a:r>
              <a:rPr lang="en-US" baseline="0" dirty="0" smtClean="0"/>
              <a:t> (with a teacher) in the Lodz Ghetto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F49E2-F4C2-4133-81E7-26A2804DA21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5961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Education:  High School in Lodz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F49E2-F4C2-4133-81E7-26A2804DA2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892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Youth</a:t>
            </a:r>
            <a:r>
              <a:rPr lang="en-US" baseline="0" dirty="0" smtClean="0"/>
              <a:t> groups: 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Members of the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Gordonia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youth movement reading during a class, Lodz Ghetto, 1941.</a:t>
            </a:r>
            <a:r>
              <a:rPr lang="en-US" baseline="0" dirty="0" smtClean="0"/>
              <a:t>When schools stopped operating at the end of 1941,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youth movements became substitute learning centers. The Zionist youth movements, including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Gordonia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placed a special  emphasis on learning Hebrew.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F49E2-F4C2-4133-81E7-26A2804DA21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9723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Culture:   the </a:t>
            </a:r>
            <a:r>
              <a:rPr lang="en-US" dirty="0" err="1" smtClean="0"/>
              <a:t>Kovno</a:t>
            </a:r>
            <a:r>
              <a:rPr lang="en-US" dirty="0" smtClean="0"/>
              <a:t> Ghetto Orchestra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F49E2-F4C2-4133-81E7-26A2804DA21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446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Culture:  </a:t>
            </a:r>
            <a:r>
              <a:rPr lang="en-US" dirty="0" err="1" smtClean="0"/>
              <a:t>Westerbork</a:t>
            </a:r>
            <a:r>
              <a:rPr lang="en-US" dirty="0" smtClean="0"/>
              <a:t>, Holland (1943)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F49E2-F4C2-4133-81E7-26A2804DA21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8064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the camps:  Women assigned</a:t>
            </a:r>
            <a:r>
              <a:rPr lang="en-US" baseline="0" dirty="0" smtClean="0"/>
              <a:t> to slave labor (Auschwitz)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F49E2-F4C2-4133-81E7-26A2804DA21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172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Cultural</a:t>
            </a:r>
            <a:r>
              <a:rPr lang="en-US" baseline="0" dirty="0" smtClean="0"/>
              <a:t> Destruction:  Siegen, Germany (</a:t>
            </a:r>
            <a:r>
              <a:rPr lang="en-US" baseline="0" dirty="0" err="1" smtClean="0"/>
              <a:t>Kristallnact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F49E2-F4C2-4133-81E7-26A2804DA2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471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Cultural Destruction:  </a:t>
            </a:r>
            <a:r>
              <a:rPr lang="en-US" dirty="0" err="1" smtClean="0"/>
              <a:t>Eschwege</a:t>
            </a:r>
            <a:r>
              <a:rPr lang="en-US" dirty="0" smtClean="0"/>
              <a:t>, Germany (after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Kristalnacht</a:t>
            </a:r>
            <a:r>
              <a:rPr lang="en-US" baseline="0" dirty="0" smtClean="0"/>
              <a:t>); During the boycott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F49E2-F4C2-4133-81E7-26A2804DA2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352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Struggling</a:t>
            </a:r>
            <a:r>
              <a:rPr lang="en-US" baseline="0" dirty="0" smtClean="0"/>
              <a:t> to survive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F49E2-F4C2-4133-81E7-26A2804DA2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154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Finding strength:  Lodz, Poland</a:t>
            </a:r>
            <a:r>
              <a:rPr lang="en-US" baseline="0" dirty="0" smtClean="0"/>
              <a:t> (1943) – baking matzah in hiding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F49E2-F4C2-4133-81E7-26A2804DA2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2555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Mutual Aid:  Communal kitchen in </a:t>
            </a:r>
            <a:r>
              <a:rPr lang="en-US" dirty="0" err="1" smtClean="0"/>
              <a:t>Zelechow</a:t>
            </a:r>
            <a:r>
              <a:rPr lang="en-US" dirty="0" smtClean="0"/>
              <a:t>, Poland (1942)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F49E2-F4C2-4133-81E7-26A2804DA21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3799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Mutual Aid: 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Visit of a Jewish physician to a shelter for Jewish refugees from Lodz  in the Warsaw Ghetto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F49E2-F4C2-4133-81E7-26A2804DA21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3799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Mutual Aid/Religious Observance:</a:t>
            </a:r>
            <a:r>
              <a:rPr lang="en-US" baseline="0" dirty="0" smtClean="0"/>
              <a:t>  New arrivals to the Warsaw Ghetto celebrating Passover together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F49E2-F4C2-4133-81E7-26A2804DA21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379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Religious Observance:  Chanukah in </a:t>
            </a:r>
            <a:r>
              <a:rPr lang="en-US" dirty="0" err="1" smtClean="0"/>
              <a:t>Westerbork</a:t>
            </a:r>
            <a:r>
              <a:rPr lang="en-US" dirty="0" smtClean="0"/>
              <a:t>, Holland (1943)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F49E2-F4C2-4133-81E7-26A2804DA21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67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415E41-AB1F-4CB2-BABD-21A322895162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46C89E2-DF7F-4A44-BF91-7221A7C15A6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415E41-AB1F-4CB2-BABD-21A322895162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46C89E2-DF7F-4A44-BF91-7221A7C15A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415E41-AB1F-4CB2-BABD-21A322895162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46C89E2-DF7F-4A44-BF91-7221A7C15A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415E41-AB1F-4CB2-BABD-21A322895162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46C89E2-DF7F-4A44-BF91-7221A7C15A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415E41-AB1F-4CB2-BABD-21A322895162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46C89E2-DF7F-4A44-BF91-7221A7C15A6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415E41-AB1F-4CB2-BABD-21A322895162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46C89E2-DF7F-4A44-BF91-7221A7C15A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415E41-AB1F-4CB2-BABD-21A322895162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46C89E2-DF7F-4A44-BF91-7221A7C15A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415E41-AB1F-4CB2-BABD-21A322895162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46C89E2-DF7F-4A44-BF91-7221A7C15A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415E41-AB1F-4CB2-BABD-21A322895162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46C89E2-DF7F-4A44-BF91-7221A7C15A6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415E41-AB1F-4CB2-BABD-21A322895162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46C89E2-DF7F-4A44-BF91-7221A7C15A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415E41-AB1F-4CB2-BABD-21A322895162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46C89E2-DF7F-4A44-BF91-7221A7C15A6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25415E41-AB1F-4CB2-BABD-21A322895162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F46C89E2-DF7F-4A44-BF91-7221A7C15A61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2786397" cy="6858000"/>
            <a:chOff x="0" y="0"/>
            <a:chExt cx="2786397" cy="6858000"/>
          </a:xfrm>
        </p:grpSpPr>
        <p:pic>
          <p:nvPicPr>
            <p:cNvPr id="4" name="Picture 2" descr="http://kzgedenkstaettenbisingen.files.wordpress.com/2011/03/erinnern-statt-vergessen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7210" r="60976"/>
            <a:stretch/>
          </p:blipFill>
          <p:spPr bwMode="auto">
            <a:xfrm>
              <a:off x="0" y="0"/>
              <a:ext cx="2768642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kzgedenkstaettenbisingen.files.wordpress.com/2011/03/erinnern-statt-vergessen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15" t="44486" r="60976" b="33113"/>
            <a:stretch/>
          </p:blipFill>
          <p:spPr bwMode="auto">
            <a:xfrm>
              <a:off x="1118586" y="5202315"/>
              <a:ext cx="1667811" cy="16556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ttp://kzgedenkstaettenbisingen.files.wordpress.com/2011/03/erinnern-statt-vergessen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60" t="61282" r="60976" b="33113"/>
            <a:stretch/>
          </p:blipFill>
          <p:spPr bwMode="auto">
            <a:xfrm>
              <a:off x="727085" y="6443709"/>
              <a:ext cx="657236" cy="414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1313" y="1354197"/>
            <a:ext cx="8239217" cy="337760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200" dirty="0" smtClean="0"/>
              <a:t>Everything is </a:t>
            </a:r>
            <a:br>
              <a:rPr lang="en-US" sz="7200" dirty="0" smtClean="0"/>
            </a:br>
            <a:r>
              <a:rPr lang="en-US" sz="7200" dirty="0" smtClean="0"/>
              <a:t>Forbidden </a:t>
            </a:r>
            <a:br>
              <a:rPr lang="en-US" sz="7200" dirty="0" smtClean="0"/>
            </a:br>
            <a:r>
              <a:rPr lang="en-US" sz="7200" dirty="0" smtClean="0"/>
              <a:t>And Yet </a:t>
            </a:r>
            <a:br>
              <a:rPr lang="en-US" sz="7200" dirty="0" smtClean="0"/>
            </a:br>
            <a:r>
              <a:rPr lang="en-US" sz="7200" dirty="0" smtClean="0"/>
              <a:t>We Do Everything</a:t>
            </a:r>
            <a:endParaRPr lang="en-US" sz="7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8164" y="5078027"/>
            <a:ext cx="7945515" cy="1685277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Spiritual Resistance </a:t>
            </a:r>
          </a:p>
          <a:p>
            <a:pPr algn="ctr"/>
            <a:r>
              <a:rPr lang="en-US" sz="3600" dirty="0" smtClean="0"/>
              <a:t>during the Holocaust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6589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5" t="18060" r="24048" b="15909"/>
          <a:stretch/>
        </p:blipFill>
        <p:spPr bwMode="auto">
          <a:xfrm>
            <a:off x="-190499" y="0"/>
            <a:ext cx="9524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991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t="18201" r="24841" b="12523"/>
          <a:stretch/>
        </p:blipFill>
        <p:spPr bwMode="auto">
          <a:xfrm>
            <a:off x="-137886" y="-134257"/>
            <a:ext cx="9419773" cy="7126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774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0" t="17778" r="24127" b="21693"/>
          <a:stretch/>
        </p:blipFill>
        <p:spPr bwMode="auto">
          <a:xfrm>
            <a:off x="0" y="0"/>
            <a:ext cx="1048682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672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4" t="17919" r="27381" b="29313"/>
          <a:stretch/>
        </p:blipFill>
        <p:spPr bwMode="auto">
          <a:xfrm>
            <a:off x="-1082575" y="0"/>
            <a:ext cx="105253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595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2" t="17778" r="24047" b="20424"/>
          <a:stretch/>
        </p:blipFill>
        <p:spPr bwMode="auto">
          <a:xfrm>
            <a:off x="-594986" y="0"/>
            <a:ext cx="1033397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16514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Members of the Gordonia youth movement reading during a class, Lodz Ghetto, 1941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1306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009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8" t="18060" r="23968" b="20988"/>
          <a:stretch/>
        </p:blipFill>
        <p:spPr bwMode="auto">
          <a:xfrm>
            <a:off x="-870858" y="0"/>
            <a:ext cx="10421258" cy="6873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3936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2" t="17918" r="24920" b="20283"/>
          <a:stretch/>
        </p:blipFill>
        <p:spPr bwMode="auto">
          <a:xfrm>
            <a:off x="-1017741" y="0"/>
            <a:ext cx="1016174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33919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Theater in a Graveyard?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447799"/>
            <a:ext cx="7498080" cy="5305425"/>
          </a:xfrm>
        </p:spPr>
        <p:txBody>
          <a:bodyPr>
            <a:normAutofit/>
          </a:bodyPr>
          <a:lstStyle/>
          <a:p>
            <a:pPr marL="82296" indent="0">
              <a:spcAft>
                <a:spcPts val="1200"/>
              </a:spcAft>
              <a:buNone/>
            </a:pPr>
            <a:r>
              <a:rPr lang="en-US" sz="2400" dirty="0" smtClean="0"/>
              <a:t>“</a:t>
            </a:r>
            <a:r>
              <a:rPr lang="en-US" sz="2400" dirty="0"/>
              <a:t>Today I received a formal invitation from a group of founding Jewish artists in the ghetto announcing that the first evening of the local artistic circle will be held… in the auditorium of the Real Gymnasium at </a:t>
            </a:r>
            <a:r>
              <a:rPr lang="en-US" sz="2400" dirty="0" err="1"/>
              <a:t>Rudnicka</a:t>
            </a:r>
            <a:r>
              <a:rPr lang="en-US" sz="2400" dirty="0"/>
              <a:t>. </a:t>
            </a:r>
            <a:endParaRPr lang="en-US" sz="2400" dirty="0" smtClean="0"/>
          </a:p>
          <a:p>
            <a:pPr marL="82296" indent="0">
              <a:spcAft>
                <a:spcPts val="1200"/>
              </a:spcAft>
              <a:buNone/>
            </a:pPr>
            <a:r>
              <a:rPr lang="en-US" sz="2400" dirty="0" smtClean="0"/>
              <a:t>A </a:t>
            </a:r>
            <a:r>
              <a:rPr lang="en-US" sz="2400" dirty="0"/>
              <a:t>dramatic and vocal musical program will be presented… I felt offended, personally offended… Here, in the doleful situation of the Vilna ghetto, in the shadow of </a:t>
            </a:r>
            <a:r>
              <a:rPr lang="en-US" sz="2400" dirty="0" err="1"/>
              <a:t>Ponar</a:t>
            </a:r>
            <a:r>
              <a:rPr lang="en-US" sz="2400" dirty="0"/>
              <a:t>, where, of the 76,000 Vilna Jews, only some 15,000 remain – here, at this moment, this is a disgrace.” </a:t>
            </a:r>
            <a:endParaRPr lang="en-US" sz="2400" dirty="0" smtClean="0"/>
          </a:p>
          <a:p>
            <a:pPr marL="82296" indent="0">
              <a:spcAft>
                <a:spcPts val="1200"/>
              </a:spcAft>
              <a:buNone/>
            </a:pPr>
            <a:r>
              <a:rPr lang="en-US" sz="2400" dirty="0" smtClean="0"/>
              <a:t>“</a:t>
            </a:r>
            <a:r>
              <a:rPr lang="en-US" sz="2400" dirty="0"/>
              <a:t>You don't make a theatre in a graveyard.” </a:t>
            </a:r>
            <a:endParaRPr lang="en-US" sz="2400" dirty="0" smtClean="0"/>
          </a:p>
          <a:p>
            <a:pPr marL="82296" indent="0" algn="r">
              <a:buNone/>
            </a:pPr>
            <a:r>
              <a:rPr lang="en-US" sz="1800" i="1" dirty="0" smtClean="0"/>
              <a:t>- </a:t>
            </a:r>
            <a:r>
              <a:rPr lang="en-US" sz="1800" i="1" dirty="0"/>
              <a:t>Herman Kruk </a:t>
            </a:r>
            <a:r>
              <a:rPr lang="en-US" sz="1800" i="1" dirty="0" smtClean="0"/>
              <a:t>(political activist)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38439778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the other hand…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" indent="0">
              <a:buNone/>
            </a:pPr>
            <a:r>
              <a:rPr lang="en-US" sz="2400" dirty="0"/>
              <a:t>“Nevertheless, life is stronger than anything. In the Vilna ghetto, life begins to pulse again. Under the overcoat of </a:t>
            </a:r>
            <a:r>
              <a:rPr lang="en-US" sz="2400" dirty="0" err="1"/>
              <a:t>Ponar</a:t>
            </a:r>
            <a:r>
              <a:rPr lang="en-US" sz="2400" dirty="0"/>
              <a:t>, a life creeps out that strives for a better morning. The boycotted concerts prevail. The halls are full. The literary evenings burst their seams, and the local hall cannot hold the large </a:t>
            </a:r>
            <a:r>
              <a:rPr lang="en-US" sz="2400" dirty="0" smtClean="0"/>
              <a:t>number </a:t>
            </a:r>
            <a:r>
              <a:rPr lang="en-US" sz="2400" dirty="0"/>
              <a:t>that comes there</a:t>
            </a:r>
            <a:r>
              <a:rPr lang="en-US" sz="2400" dirty="0" smtClean="0"/>
              <a:t>.”</a:t>
            </a:r>
          </a:p>
          <a:p>
            <a:pPr marL="82296" indent="0" algn="r">
              <a:buNone/>
            </a:pPr>
            <a:r>
              <a:rPr lang="en-US" sz="1800" i="1" dirty="0"/>
              <a:t>- Herman Kruk </a:t>
            </a:r>
            <a:r>
              <a:rPr lang="en-US" sz="1800" i="1" dirty="0" smtClean="0"/>
              <a:t>(two months later)</a:t>
            </a:r>
            <a:endParaRPr lang="en-US" sz="1800" i="1" dirty="0"/>
          </a:p>
          <a:p>
            <a:pPr marL="82296" indent="0">
              <a:buNone/>
            </a:pPr>
            <a:endParaRPr lang="en-US" sz="2400" dirty="0" smtClean="0"/>
          </a:p>
          <a:p>
            <a:pPr marL="82296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66680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upload.wikimedia.org/wikipedia/commons/thumb/0/0b/Stroop_Report_-_Warsaw_Ghetto_Uprising_06b.jpg/1280px-Stroop_Report_-_Warsaw_Ghetto_Uprising_06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515" y="0"/>
            <a:ext cx="96570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11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Jewish women prisoners in front of the barrac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168" y="0"/>
            <a:ext cx="98558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59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Jewish women prisoners walk inside the women's camp, wearing the standard prison uniform. On the left, a SS man watches th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791" y="-232748"/>
            <a:ext cx="10071891" cy="726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33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Poetry in Auschwitz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447799"/>
            <a:ext cx="7498080" cy="5286829"/>
          </a:xfrm>
        </p:spPr>
        <p:txBody>
          <a:bodyPr>
            <a:normAutofit fontScale="85000" lnSpcReduction="10000"/>
          </a:bodyPr>
          <a:lstStyle/>
          <a:p>
            <a:pPr marL="82296" indent="0">
              <a:spcAft>
                <a:spcPts val="1200"/>
              </a:spcAft>
              <a:buNone/>
            </a:pPr>
            <a:r>
              <a:rPr lang="en-US" dirty="0"/>
              <a:t>Jewish women, deported via Auschwitz to a labor camp in Germany, organized study groups in 1944. </a:t>
            </a:r>
            <a:endParaRPr lang="en-US" dirty="0" smtClean="0"/>
          </a:p>
          <a:p>
            <a:pPr marL="82296" indent="0">
              <a:spcAft>
                <a:spcPts val="1200"/>
              </a:spcAft>
              <a:buNone/>
            </a:pPr>
            <a:r>
              <a:rPr lang="en-US" dirty="0" smtClean="0"/>
              <a:t>Each </a:t>
            </a:r>
            <a:r>
              <a:rPr lang="en-US" dirty="0"/>
              <a:t>woman was asked to write down poetry from memory on a piece of paper, using pencils gathered painstakingly from the ruins of the bombed-out buildings where they labored. </a:t>
            </a:r>
            <a:endParaRPr lang="en-US" dirty="0" smtClean="0"/>
          </a:p>
          <a:p>
            <a:pPr marL="82296" indent="0">
              <a:spcAft>
                <a:spcPts val="1200"/>
              </a:spcAft>
              <a:buNone/>
            </a:pPr>
            <a:r>
              <a:rPr lang="en-US" dirty="0" smtClean="0"/>
              <a:t>"</a:t>
            </a:r>
            <a:r>
              <a:rPr lang="en-US" dirty="0"/>
              <a:t>After a few days we were seated in a circle writing, and a few days later held our first reading. We invited guests from the other blocks and declaimed grandly until we almost forgot where we </a:t>
            </a:r>
            <a:r>
              <a:rPr lang="en-US" dirty="0" smtClean="0"/>
              <a:t>were.”</a:t>
            </a:r>
          </a:p>
          <a:p>
            <a:pPr marL="82296" indent="0" algn="r">
              <a:spcAft>
                <a:spcPts val="1200"/>
              </a:spcAft>
              <a:buNone/>
            </a:pPr>
            <a:r>
              <a:rPr lang="en-US" sz="2100" i="1" dirty="0" smtClean="0"/>
              <a:t>- Hedy Fried</a:t>
            </a:r>
            <a:endParaRPr lang="en-US" sz="2100" i="1" dirty="0"/>
          </a:p>
        </p:txBody>
      </p:sp>
    </p:spTree>
    <p:extLst>
      <p:ext uri="{BB962C8B-B14F-4D97-AF65-F5344CB8AC3E}">
        <p14:creationId xmlns:p14="http://schemas.microsoft.com/office/powerpoint/2010/main" val="65745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Prayer in Buchenwald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367897"/>
            <a:ext cx="7498080" cy="5245963"/>
          </a:xfrm>
        </p:spPr>
        <p:txBody>
          <a:bodyPr>
            <a:noAutofit/>
          </a:bodyPr>
          <a:lstStyle/>
          <a:p>
            <a:pPr marL="82296" indent="0">
              <a:buNone/>
            </a:pPr>
            <a:r>
              <a:rPr lang="en-US" sz="2400" dirty="0" smtClean="0"/>
              <a:t>“As </a:t>
            </a:r>
            <a:r>
              <a:rPr lang="en-US" sz="2400" dirty="0"/>
              <a:t>the evening drew near, a few of us gathered between the bunks for the Friday evening </a:t>
            </a:r>
            <a:r>
              <a:rPr lang="en-US" sz="2400" dirty="0" smtClean="0"/>
              <a:t>service.</a:t>
            </a:r>
            <a:r>
              <a:rPr lang="en-US" sz="2400" dirty="0"/>
              <a:t>.</a:t>
            </a:r>
            <a:r>
              <a:rPr lang="en-US" sz="2400" dirty="0" smtClean="0"/>
              <a:t>.. </a:t>
            </a:r>
            <a:r>
              <a:rPr lang="en-US" sz="2400" dirty="0"/>
              <a:t>as I began to whisper the familiar words ..., I was lulled by a feeling of tranquility.… </a:t>
            </a:r>
            <a:endParaRPr lang="en-US" sz="2400" dirty="0" smtClean="0"/>
          </a:p>
          <a:p>
            <a:pPr marL="82296" indent="0">
              <a:buNone/>
            </a:pPr>
            <a:r>
              <a:rPr lang="en-US" sz="2400" dirty="0" smtClean="0"/>
              <a:t>I </a:t>
            </a:r>
            <a:r>
              <a:rPr lang="en-US" sz="2400" dirty="0"/>
              <a:t>discovered for the first time in my life the real power and value of prayer and faith in God. </a:t>
            </a:r>
            <a:endParaRPr lang="en-US" sz="2400" dirty="0" smtClean="0"/>
          </a:p>
          <a:p>
            <a:pPr marL="82296" indent="0">
              <a:buNone/>
            </a:pPr>
            <a:r>
              <a:rPr lang="en-US" sz="2400" dirty="0" smtClean="0"/>
              <a:t>I </a:t>
            </a:r>
            <a:r>
              <a:rPr lang="en-US" sz="2400" dirty="0"/>
              <a:t>could feel my words shattering the iron gates and the high powered fences, going past the hundreds of guards, dugouts, and watchtowers, out into the open, reaching towards heaven. </a:t>
            </a:r>
            <a:endParaRPr lang="en-US" sz="2400" dirty="0" smtClean="0"/>
          </a:p>
          <a:p>
            <a:pPr marL="82296" indent="0">
              <a:buNone/>
            </a:pPr>
            <a:r>
              <a:rPr lang="en-US" sz="2400" dirty="0" smtClean="0"/>
              <a:t>Here</a:t>
            </a:r>
            <a:r>
              <a:rPr lang="en-US" sz="2400" dirty="0"/>
              <a:t>, I knew, was a way of escape, a source of strength and a means of survival of which no power on earth could deprive me</a:t>
            </a:r>
            <a:r>
              <a:rPr lang="en-US" sz="2400" dirty="0" smtClean="0"/>
              <a:t>.”</a:t>
            </a:r>
          </a:p>
          <a:p>
            <a:pPr marL="82296" indent="0" algn="r">
              <a:buNone/>
            </a:pPr>
            <a:r>
              <a:rPr lang="en-US" sz="1600" i="1" dirty="0" smtClean="0"/>
              <a:t>- </a:t>
            </a:r>
            <a:r>
              <a:rPr lang="en-US" sz="1600" i="1" dirty="0" err="1" smtClean="0"/>
              <a:t>Simcha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Unsdorfer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09718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Wolfsberg</a:t>
            </a:r>
            <a:r>
              <a:rPr lang="en-US" dirty="0" smtClean="0"/>
              <a:t> </a:t>
            </a:r>
            <a:r>
              <a:rPr lang="en-US" dirty="0" err="1" smtClean="0"/>
              <a:t>Machzor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1" t="13889" r="35000" b="10926"/>
          <a:stretch/>
        </p:blipFill>
        <p:spPr bwMode="auto">
          <a:xfrm>
            <a:off x="3347684" y="1447800"/>
            <a:ext cx="367392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17315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 smtClean="0"/>
              <a:t>Skarzysko-Kamienna</a:t>
            </a:r>
            <a:r>
              <a:rPr lang="en-US" dirty="0" smtClean="0"/>
              <a:t> Shofar</a:t>
            </a:r>
            <a:endParaRPr lang="en-US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5" t="17213" r="23809" b="41393"/>
          <a:stretch/>
        </p:blipFill>
        <p:spPr bwMode="auto">
          <a:xfrm>
            <a:off x="1577848" y="2439859"/>
            <a:ext cx="7213601" cy="3168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4448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3" t="18801" r="25832" b="21956"/>
          <a:stretch/>
        </p:blipFill>
        <p:spPr bwMode="auto">
          <a:xfrm>
            <a:off x="-1" y="0"/>
            <a:ext cx="996977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982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96" t="18148" r="35959" b="12778"/>
          <a:stretch/>
        </p:blipFill>
        <p:spPr bwMode="auto">
          <a:xfrm>
            <a:off x="3999886" y="0"/>
            <a:ext cx="514411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9" t="8484" r="33690" b="11094"/>
          <a:stretch/>
        </p:blipFill>
        <p:spPr bwMode="auto">
          <a:xfrm>
            <a:off x="-619125" y="0"/>
            <a:ext cx="5107404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60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images\b_size\2536_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32768"/>
            <a:ext cx="9144000" cy="888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072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4304_10151496181598189_1695409663_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748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464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Resistance?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>
              <a:buNone/>
            </a:pPr>
            <a:r>
              <a:rPr lang="en-US" dirty="0" smtClean="0"/>
              <a:t>“In these days of our misfortune, we live the life </a:t>
            </a:r>
            <a:r>
              <a:rPr lang="en-US" dirty="0" smtClean="0"/>
              <a:t>of </a:t>
            </a:r>
            <a:r>
              <a:rPr lang="en-US" dirty="0" smtClean="0"/>
              <a:t>Marranos. Everything is forbidden to us, and yet we do everything”</a:t>
            </a:r>
          </a:p>
          <a:p>
            <a:pPr algn="r">
              <a:buFontTx/>
              <a:buChar char="-"/>
            </a:pPr>
            <a:r>
              <a:rPr lang="en-US" sz="1400" i="1" dirty="0" smtClean="0"/>
              <a:t>Chaim </a:t>
            </a:r>
            <a:r>
              <a:rPr lang="en-US" sz="1400" i="1" dirty="0" err="1" smtClean="0"/>
              <a:t>Aharon</a:t>
            </a:r>
            <a:r>
              <a:rPr lang="en-US" sz="1400" i="1" dirty="0" smtClean="0"/>
              <a:t>, teacher, from his diary in the Warsaw Ghetto.</a:t>
            </a:r>
          </a:p>
          <a:p>
            <a:pPr marL="82296" indent="0">
              <a:buNone/>
            </a:pPr>
            <a:endParaRPr lang="en-US" dirty="0" smtClean="0"/>
          </a:p>
          <a:p>
            <a:pPr marL="82296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40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8" t="17919" r="23968" b="27331"/>
          <a:stretch/>
        </p:blipFill>
        <p:spPr bwMode="auto">
          <a:xfrm>
            <a:off x="-1301667" y="-45400"/>
            <a:ext cx="11747335" cy="694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188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Visit of a Jewish physician to a shelter for Jewish refugees from Lodz on 33 Nalewki St. The building previously served as a bathhouse. Yad Vashem Photo Archives FA 34/19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1404" y="-542478"/>
            <a:ext cx="10466809" cy="740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91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733</TotalTime>
  <Words>704</Words>
  <Application>Microsoft Office PowerPoint</Application>
  <PresentationFormat>On-screen Show (4:3)</PresentationFormat>
  <Paragraphs>59</Paragraphs>
  <Slides>25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Solstice</vt:lpstr>
      <vt:lpstr>Everything is  Forbidden  And Yet  We Do Everything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Resistance?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Theater in a Graveyard?</vt:lpstr>
      <vt:lpstr>On the other hand…</vt:lpstr>
      <vt:lpstr>PowerPoint Presentation</vt:lpstr>
      <vt:lpstr>PowerPoint Presentation</vt:lpstr>
      <vt:lpstr>Poetry in Auschwitz</vt:lpstr>
      <vt:lpstr>Prayer in Buchenwald</vt:lpstr>
      <vt:lpstr>The Wolfsberg Machzor</vt:lpstr>
      <vt:lpstr>The Skarzysko-Kamienna Shofar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Deborah Fripp</dc:creator>
  <cp:lastModifiedBy>Deborah</cp:lastModifiedBy>
  <cp:revision>81</cp:revision>
  <dcterms:created xsi:type="dcterms:W3CDTF">2015-08-17T14:14:49Z</dcterms:created>
  <dcterms:modified xsi:type="dcterms:W3CDTF">2016-01-12T17:12:33Z</dcterms:modified>
</cp:coreProperties>
</file>